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7" r:id="rId3"/>
  </p:sldMasterIdLst>
  <p:notesMasterIdLst>
    <p:notesMasterId r:id="rId12"/>
  </p:notesMasterIdLst>
  <p:handoutMasterIdLst>
    <p:handoutMasterId r:id="rId13"/>
  </p:handoutMasterIdLst>
  <p:sldIdLst>
    <p:sldId id="298" r:id="rId4"/>
    <p:sldId id="303" r:id="rId5"/>
    <p:sldId id="297" r:id="rId6"/>
    <p:sldId id="283" r:id="rId7"/>
    <p:sldId id="299" r:id="rId8"/>
    <p:sldId id="304" r:id="rId9"/>
    <p:sldId id="302" r:id="rId10"/>
    <p:sldId id="30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652"/>
    <a:srgbClr val="2B77C2"/>
    <a:srgbClr val="41719C"/>
    <a:srgbClr val="009CE9"/>
    <a:srgbClr val="F2F2F2"/>
    <a:srgbClr val="ECC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574" autoAdjust="0"/>
  </p:normalViewPr>
  <p:slideViewPr>
    <p:cSldViewPr snapToGrid="0">
      <p:cViewPr>
        <p:scale>
          <a:sx n="75" d="100"/>
          <a:sy n="75" d="100"/>
        </p:scale>
        <p:origin x="370" y="1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651C5-239C-481D-B679-C1853F3D7869}" type="datetime1">
              <a:rPr lang="fr-FR" smtClean="0"/>
              <a:t>06/11/2023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F468-A24C-40BA-9BA0-927B9D8CEF08}" type="datetime1">
              <a:rPr lang="fr-FR" smtClean="0"/>
              <a:pPr/>
              <a:t>06/11/2023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1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9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6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009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95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48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6861394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159335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48627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883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8469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544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116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652565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8896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98603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567604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685243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204331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4425696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1377020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087F9-C26D-4B46-B39D-DE742C8C16CC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Zone de texte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fr-FR" sz="2500" b="1" i="0" spc="-100" noProof="0">
                <a:solidFill>
                  <a:schemeClr val="accent1"/>
                </a:solidFill>
                <a:latin typeface="+mj-lt"/>
              </a:rPr>
              <a:t>TREY</a:t>
            </a:r>
            <a:r>
              <a:rPr lang="fr-FR" sz="1600" b="1" i="0" spc="-100" noProof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sz="1600" b="1" i="0" spc="-100" baseline="0" noProof="0">
                <a:solidFill>
                  <a:schemeClr val="accent1"/>
                </a:solidFill>
                <a:latin typeface="+mj-lt"/>
              </a:rPr>
              <a:t/>
            </a:r>
            <a:br>
              <a:rPr lang="fr-FR" sz="1600" b="1" i="0" spc="-100" baseline="0" noProof="0">
                <a:solidFill>
                  <a:schemeClr val="accent1"/>
                </a:solidFill>
                <a:latin typeface="+mj-lt"/>
              </a:rPr>
            </a:br>
            <a:r>
              <a:rPr lang="fr-FR" sz="1200" b="0" i="0" spc="14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4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8" r:id="rId15"/>
    <p:sldLayoutId id="2147483650" r:id="rId16"/>
    <p:sldLayoutId id="2147483652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9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24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26" Type="http://schemas.openxmlformats.org/officeDocument/2006/relationships/image" Target="../media/image66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8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39.png"/><Relationship Id="rId10" Type="http://schemas.openxmlformats.org/officeDocument/2006/relationships/image" Target="../media/image52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64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Mains rassemblées en ce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448" y="2811053"/>
            <a:ext cx="6969551" cy="1261295"/>
          </a:xfrm>
        </p:spPr>
        <p:txBody>
          <a:bodyPr tIns="216000" rtlCol="0"/>
          <a:lstStyle/>
          <a:p>
            <a:pPr rtl="0"/>
            <a:r>
              <a:rPr lang="fr-FR" sz="6000" dirty="0" smtClean="0"/>
              <a:t>Présentation Césium</a:t>
            </a:r>
            <a:endParaRPr lang="fr-FR" sz="6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4425" y="4072348"/>
            <a:ext cx="5100422" cy="580921"/>
          </a:xfrm>
        </p:spPr>
        <p:txBody>
          <a:bodyPr rtlCol="0"/>
          <a:lstStyle/>
          <a:p>
            <a:pPr rtl="0"/>
            <a:r>
              <a:rPr lang="fr-FR" dirty="0" smtClean="0"/>
              <a:t>Antibes Juan-les-Pins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51" y="4991923"/>
            <a:ext cx="1303305" cy="78574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58" y="6030035"/>
            <a:ext cx="1579089" cy="5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2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7974956" y="6156439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295525" y="6186360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 txBox="1">
            <a:spLocks/>
          </p:cNvSpPr>
          <p:nvPr/>
        </p:nvSpPr>
        <p:spPr>
          <a:xfrm>
            <a:off x="5815584" y="5979086"/>
            <a:ext cx="6376416" cy="8210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spc="-300" dirty="0" smtClean="0">
                <a:latin typeface="+mj-lt"/>
                <a:ea typeface="+mj-ea"/>
                <a:cs typeface="+mj-cs"/>
              </a:rPr>
              <a:t>Vue d’ensemble page d’accueil</a:t>
            </a:r>
            <a:endParaRPr lang="fr-FR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3264"/>
          <a:stretch/>
        </p:blipFill>
        <p:spPr>
          <a:xfrm>
            <a:off x="1018917" y="502920"/>
            <a:ext cx="11025938" cy="529807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1" y="1738232"/>
            <a:ext cx="365241" cy="3699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" y="1193420"/>
            <a:ext cx="621815" cy="46018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1" y="2226124"/>
            <a:ext cx="404190" cy="37213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3" y="2695226"/>
            <a:ext cx="377405" cy="38153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9" y="3184239"/>
            <a:ext cx="381456" cy="377279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>
            <a:off x="898813" y="0"/>
            <a:ext cx="17423" cy="439050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7657" y="284273"/>
            <a:ext cx="729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dirty="0"/>
              <a:t>PICTO </a:t>
            </a:r>
          </a:p>
          <a:p>
            <a:pPr algn="ctr"/>
            <a:r>
              <a:rPr lang="fr-FR" sz="1200" b="1" dirty="0"/>
              <a:t>SMART </a:t>
            </a:r>
            <a:endParaRPr lang="fr-FR" sz="1200" b="1" dirty="0" smtClean="0"/>
          </a:p>
          <a:p>
            <a:pPr algn="ctr"/>
            <a:r>
              <a:rPr lang="fr-FR" sz="1200" b="1" dirty="0" smtClean="0">
                <a:solidFill>
                  <a:srgbClr val="2B77C2"/>
                </a:solidFill>
              </a:rPr>
              <a:t>ANTIBES</a:t>
            </a:r>
            <a:endParaRPr lang="fr-FR" sz="1200" b="1" dirty="0">
              <a:solidFill>
                <a:srgbClr val="2B77C2"/>
              </a:solidFill>
            </a:endParaRPr>
          </a:p>
        </p:txBody>
      </p:sp>
      <p:sp>
        <p:nvSpPr>
          <p:cNvPr id="32" name="Rectangle à coins arrondis 31"/>
          <p:cNvSpPr/>
          <p:nvPr/>
        </p:nvSpPr>
        <p:spPr>
          <a:xfrm>
            <a:off x="1702818" y="4507992"/>
            <a:ext cx="444548" cy="102795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37" y="4875741"/>
            <a:ext cx="328152" cy="32204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24" y="5179292"/>
            <a:ext cx="277690" cy="297628"/>
          </a:xfrm>
          <a:prstGeom prst="rect">
            <a:avLst/>
          </a:prstGeom>
        </p:spPr>
      </p:pic>
      <p:sp>
        <p:nvSpPr>
          <p:cNvPr id="33" name="Rectangle à coins arrondis 32"/>
          <p:cNvSpPr/>
          <p:nvPr/>
        </p:nvSpPr>
        <p:spPr>
          <a:xfrm>
            <a:off x="11121614" y="833442"/>
            <a:ext cx="495469" cy="48366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84" y="881377"/>
            <a:ext cx="402050" cy="3956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35390" y="75708"/>
            <a:ext cx="602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dirty="0"/>
              <a:t>PICTO </a:t>
            </a:r>
          </a:p>
          <a:p>
            <a:pPr algn="ctr"/>
            <a:r>
              <a:rPr lang="fr-FR" sz="1200" b="1" dirty="0" smtClean="0"/>
              <a:t>IGO</a:t>
            </a:r>
            <a:endParaRPr lang="fr-FR" sz="1200" b="1" dirty="0">
              <a:solidFill>
                <a:srgbClr val="2B77C2"/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0" y="4554436"/>
            <a:ext cx="313029" cy="31538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74" y="5133019"/>
            <a:ext cx="1081373" cy="3337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9107" y="3686339"/>
            <a:ext cx="885375" cy="12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9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48475"/>
            <a:ext cx="5804479" cy="285232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549" y="2685999"/>
            <a:ext cx="5605544" cy="2782113"/>
          </a:xfrm>
          <a:prstGeom prst="rect">
            <a:avLst/>
          </a:prstGeom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>
            <a:fillRect/>
          </a:stretch>
        </p:blipFill>
        <p:spPr>
          <a:xfrm rot="5400000">
            <a:off x="1231221" y="-1231221"/>
            <a:ext cx="3128129" cy="5590572"/>
          </a:xfrm>
        </p:spPr>
      </p:pic>
      <p:sp>
        <p:nvSpPr>
          <p:cNvPr id="10" name="Rectangle 9"/>
          <p:cNvSpPr/>
          <p:nvPr/>
        </p:nvSpPr>
        <p:spPr>
          <a:xfrm>
            <a:off x="7974956" y="6156439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8864" y="2685999"/>
            <a:ext cx="2354552" cy="410777"/>
          </a:xfrm>
        </p:spPr>
        <p:txBody>
          <a:bodyPr rtlCol="0">
            <a:normAutofit fontScale="92500" lnSpcReduction="10000"/>
          </a:bodyPr>
          <a:lstStyle/>
          <a:p>
            <a:pPr marL="0" indent="0" rtl="0">
              <a:buNone/>
            </a:pPr>
            <a:r>
              <a:rPr lang="fr-FR" sz="2800" dirty="0" smtClean="0"/>
              <a:t>Proposition 1</a:t>
            </a:r>
            <a:endParaRPr lang="fr-FR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 txBox="1">
            <a:spLocks/>
          </p:cNvSpPr>
          <p:nvPr/>
        </p:nvSpPr>
        <p:spPr>
          <a:xfrm>
            <a:off x="3730771" y="5857277"/>
            <a:ext cx="2354552" cy="410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Proposition 2</a:t>
            </a:r>
            <a:endParaRPr lang="fr-FR" dirty="0"/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 txBox="1">
            <a:spLocks/>
          </p:cNvSpPr>
          <p:nvPr/>
        </p:nvSpPr>
        <p:spPr>
          <a:xfrm>
            <a:off x="9711816" y="4952129"/>
            <a:ext cx="2354552" cy="410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Proposition 3</a:t>
            </a:r>
            <a:endParaRPr lang="fr-FR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 txBox="1">
            <a:spLocks/>
          </p:cNvSpPr>
          <p:nvPr/>
        </p:nvSpPr>
        <p:spPr>
          <a:xfrm>
            <a:off x="7324839" y="941017"/>
            <a:ext cx="4867160" cy="8210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dirty="0"/>
              <a:t>Propositions fonds d’écran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9256988" y="3350136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238491" y="-1"/>
            <a:ext cx="1184679" cy="6721475"/>
          </a:xfrm>
          <a:prstGeom prst="rect">
            <a:avLst/>
          </a:prstGeom>
          <a:solidFill>
            <a:schemeClr val="accent3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9" y="1085210"/>
            <a:ext cx="518205" cy="35969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3558" y="1796901"/>
            <a:ext cx="693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Filtres</a:t>
            </a:r>
            <a:endParaRPr lang="fr-FR" sz="1600" dirty="0"/>
          </a:p>
        </p:txBody>
      </p:sp>
      <p:sp>
        <p:nvSpPr>
          <p:cNvPr id="22" name="Rectangle 21"/>
          <p:cNvSpPr/>
          <p:nvPr/>
        </p:nvSpPr>
        <p:spPr>
          <a:xfrm>
            <a:off x="2058335" y="2435227"/>
            <a:ext cx="670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Outils</a:t>
            </a:r>
            <a:endParaRPr lang="fr-FR" sz="1600" dirty="0"/>
          </a:p>
        </p:txBody>
      </p:sp>
      <p:sp>
        <p:nvSpPr>
          <p:cNvPr id="24" name="Rectangle 23"/>
          <p:cNvSpPr/>
          <p:nvPr/>
        </p:nvSpPr>
        <p:spPr>
          <a:xfrm>
            <a:off x="9295525" y="6186360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80" y="2449450"/>
            <a:ext cx="365241" cy="36990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94" y="1769492"/>
            <a:ext cx="621815" cy="460181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5696141" y="434800"/>
            <a:ext cx="1179576" cy="1149252"/>
            <a:chOff x="6272213" y="434800"/>
            <a:chExt cx="1179576" cy="1149252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6272213" y="434800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86401" y="1309149"/>
              <a:ext cx="1147842" cy="274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/>
                <a:t>Aire</a:t>
              </a:r>
            </a:p>
          </p:txBody>
        </p: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384" y="548734"/>
              <a:ext cx="915470" cy="872890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7039569" y="444384"/>
            <a:ext cx="1179576" cy="1167040"/>
            <a:chOff x="7615641" y="444384"/>
            <a:chExt cx="1179576" cy="1167040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7615641" y="444384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8683" y="1149759"/>
              <a:ext cx="11524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Courbes de niveaux</a:t>
              </a:r>
              <a:endParaRPr lang="fr-FR" sz="1200" dirty="0"/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562" y="491733"/>
              <a:ext cx="628882" cy="659559"/>
            </a:xfrm>
            <a:prstGeom prst="rect">
              <a:avLst/>
            </a:prstGeom>
          </p:spPr>
        </p:pic>
      </p:grpSp>
      <p:grpSp>
        <p:nvGrpSpPr>
          <p:cNvPr id="4" name="Groupe 3"/>
          <p:cNvGrpSpPr/>
          <p:nvPr/>
        </p:nvGrpSpPr>
        <p:grpSpPr>
          <a:xfrm>
            <a:off x="4352713" y="444384"/>
            <a:ext cx="1179576" cy="1149252"/>
            <a:chOff x="4928785" y="444384"/>
            <a:chExt cx="1179576" cy="1149252"/>
          </a:xfrm>
        </p:grpSpPr>
        <p:sp>
          <p:nvSpPr>
            <p:cNvPr id="2" name="Rectangle à coins arrondis 1"/>
            <p:cNvSpPr/>
            <p:nvPr/>
          </p:nvSpPr>
          <p:spPr>
            <a:xfrm>
              <a:off x="4928785" y="444384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625" y="491733"/>
              <a:ext cx="965732" cy="84385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941810" y="1309149"/>
              <a:ext cx="1133466" cy="274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/>
                <a:t>Distance</a:t>
              </a:r>
            </a:p>
          </p:txBody>
        </p:sp>
      </p:grpSp>
      <p:cxnSp>
        <p:nvCxnSpPr>
          <p:cNvPr id="41" name="Connecteur droit avec flèche 40"/>
          <p:cNvCxnSpPr/>
          <p:nvPr/>
        </p:nvCxnSpPr>
        <p:spPr>
          <a:xfrm flipV="1">
            <a:off x="2869078" y="1787775"/>
            <a:ext cx="1148751" cy="8225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71455" y="64594"/>
            <a:ext cx="36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Sous Catégories « Outils » :</a:t>
            </a:r>
            <a:endParaRPr lang="fr-FR" dirty="0">
              <a:solidFill>
                <a:srgbClr val="2B77C2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8382816" y="433948"/>
            <a:ext cx="1179576" cy="1149252"/>
            <a:chOff x="8958888" y="433948"/>
            <a:chExt cx="1179576" cy="1149252"/>
          </a:xfrm>
        </p:grpSpPr>
        <p:sp>
          <p:nvSpPr>
            <p:cNvPr id="82" name="Rectangle à coins arrondis 81"/>
            <p:cNvSpPr/>
            <p:nvPr/>
          </p:nvSpPr>
          <p:spPr>
            <a:xfrm>
              <a:off x="8958888" y="433948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80615" y="1247614"/>
              <a:ext cx="11474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Avant / Après</a:t>
              </a:r>
              <a:endParaRPr lang="fr-FR" sz="1200" dirty="0"/>
            </a:p>
          </p:txBody>
        </p:sp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2008" y="531940"/>
              <a:ext cx="867047" cy="697135"/>
            </a:xfrm>
            <a:prstGeom prst="rect">
              <a:avLst/>
            </a:prstGeom>
          </p:spPr>
        </p:pic>
      </p:grpSp>
      <p:cxnSp>
        <p:nvCxnSpPr>
          <p:cNvPr id="59" name="Connecteur droit avec flèche 58"/>
          <p:cNvCxnSpPr/>
          <p:nvPr/>
        </p:nvCxnSpPr>
        <p:spPr>
          <a:xfrm>
            <a:off x="2869078" y="2634402"/>
            <a:ext cx="14018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4566997" y="1711629"/>
            <a:ext cx="1199676" cy="1177759"/>
            <a:chOff x="4908685" y="1676951"/>
            <a:chExt cx="1199676" cy="1177759"/>
          </a:xfrm>
        </p:grpSpPr>
        <p:sp>
          <p:nvSpPr>
            <p:cNvPr id="90" name="Rectangle à coins arrondis 89"/>
            <p:cNvSpPr/>
            <p:nvPr/>
          </p:nvSpPr>
          <p:spPr>
            <a:xfrm>
              <a:off x="4908685" y="1676951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77921" y="2393045"/>
              <a:ext cx="11304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Luminosité/</a:t>
              </a:r>
            </a:p>
            <a:p>
              <a:pPr algn="ctr"/>
              <a:r>
                <a:rPr lang="fr-FR" sz="1200" dirty="0" smtClean="0"/>
                <a:t>ombre</a:t>
              </a:r>
              <a:endParaRPr lang="fr-FR" sz="1200" dirty="0"/>
            </a:p>
          </p:txBody>
        </p:sp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44" y="3777844"/>
            <a:ext cx="404190" cy="37213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053558" y="3825394"/>
            <a:ext cx="1416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Navigation</a:t>
            </a:r>
            <a:endParaRPr lang="fr-FR" sz="1600" dirty="0"/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80" y="4745308"/>
            <a:ext cx="377405" cy="38153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049262" y="4785086"/>
            <a:ext cx="1517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Recherche BAN</a:t>
            </a:r>
            <a:endParaRPr lang="fr-FR" sz="1600" dirty="0"/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72" y="5563090"/>
            <a:ext cx="381456" cy="377279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099022" y="5582452"/>
            <a:ext cx="2116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Paramètres </a:t>
            </a:r>
            <a:r>
              <a:rPr lang="fr-FR" sz="1200" dirty="0" smtClean="0"/>
              <a:t>(slide suivant)</a:t>
            </a:r>
            <a:endParaRPr lang="fr-FR" sz="1200" dirty="0"/>
          </a:p>
        </p:txBody>
      </p:sp>
      <p:cxnSp>
        <p:nvCxnSpPr>
          <p:cNvPr id="81" name="Connecteur droit avec flèche 80"/>
          <p:cNvCxnSpPr/>
          <p:nvPr/>
        </p:nvCxnSpPr>
        <p:spPr>
          <a:xfrm>
            <a:off x="3144788" y="4025151"/>
            <a:ext cx="16961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10600" y="5979086"/>
            <a:ext cx="3581400" cy="821049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fr-FR" sz="3600" b="1" spc="-300" dirty="0" smtClean="0">
                <a:latin typeface="+mj-lt"/>
                <a:ea typeface="+mj-ea"/>
                <a:cs typeface="+mj-cs"/>
              </a:rPr>
              <a:t>Interface graphique</a:t>
            </a:r>
            <a:endParaRPr lang="fr-FR" sz="3600" dirty="0"/>
          </a:p>
        </p:txBody>
      </p:sp>
      <p:grpSp>
        <p:nvGrpSpPr>
          <p:cNvPr id="17" name="Groupe 16"/>
          <p:cNvGrpSpPr/>
          <p:nvPr/>
        </p:nvGrpSpPr>
        <p:grpSpPr>
          <a:xfrm>
            <a:off x="4928785" y="3450525"/>
            <a:ext cx="1179576" cy="1149252"/>
            <a:chOff x="4928785" y="3450525"/>
            <a:chExt cx="1179576" cy="1149252"/>
          </a:xfrm>
        </p:grpSpPr>
        <p:sp>
          <p:nvSpPr>
            <p:cNvPr id="101" name="Rectangle à coins arrondis 100"/>
            <p:cNvSpPr/>
            <p:nvPr/>
          </p:nvSpPr>
          <p:spPr>
            <a:xfrm>
              <a:off x="4928785" y="3450525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57410" y="4227774"/>
              <a:ext cx="11304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Accueil</a:t>
              </a:r>
              <a:endParaRPr lang="fr-FR" sz="1200" dirty="0"/>
            </a:p>
          </p:txBody>
        </p:sp>
        <p:pic>
          <p:nvPicPr>
            <p:cNvPr id="86" name="Image 8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761" y="3544303"/>
              <a:ext cx="735866" cy="663545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6260134" y="3444618"/>
            <a:ext cx="1179576" cy="1149252"/>
            <a:chOff x="6260134" y="3444618"/>
            <a:chExt cx="1179576" cy="1149252"/>
          </a:xfrm>
        </p:grpSpPr>
        <p:sp>
          <p:nvSpPr>
            <p:cNvPr id="102" name="Rectangle à coins arrondis 101"/>
            <p:cNvSpPr/>
            <p:nvPr/>
          </p:nvSpPr>
          <p:spPr>
            <a:xfrm>
              <a:off x="6260134" y="3444618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262012" y="4219081"/>
              <a:ext cx="1170722" cy="28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Localisation</a:t>
              </a:r>
              <a:endParaRPr lang="fr-FR" sz="1200" dirty="0"/>
            </a:p>
          </p:txBody>
        </p:sp>
        <p:pic>
          <p:nvPicPr>
            <p:cNvPr id="87" name="Image 8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461" y="3548261"/>
              <a:ext cx="593364" cy="617760"/>
            </a:xfrm>
            <a:prstGeom prst="rect">
              <a:avLst/>
            </a:prstGeom>
          </p:spPr>
        </p:pic>
      </p:grpSp>
      <p:sp>
        <p:nvSpPr>
          <p:cNvPr id="91" name="Rectangle 90"/>
          <p:cNvSpPr/>
          <p:nvPr/>
        </p:nvSpPr>
        <p:spPr>
          <a:xfrm>
            <a:off x="4840970" y="3021534"/>
            <a:ext cx="36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Sous Catégories « Paramètres »</a:t>
            </a:r>
            <a:endParaRPr lang="fr-FR" dirty="0">
              <a:solidFill>
                <a:srgbClr val="2B77C2"/>
              </a:solidFill>
            </a:endParaRPr>
          </a:p>
        </p:txBody>
      </p:sp>
      <p:cxnSp>
        <p:nvCxnSpPr>
          <p:cNvPr id="93" name="Connecteur droit avec flèche 92"/>
          <p:cNvCxnSpPr/>
          <p:nvPr/>
        </p:nvCxnSpPr>
        <p:spPr>
          <a:xfrm>
            <a:off x="7533932" y="4439399"/>
            <a:ext cx="1076668" cy="647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8688208" y="4395594"/>
            <a:ext cx="1191751" cy="1149252"/>
            <a:chOff x="8688208" y="3444618"/>
            <a:chExt cx="1191751" cy="1149252"/>
          </a:xfrm>
        </p:grpSpPr>
        <p:sp>
          <p:nvSpPr>
            <p:cNvPr id="104" name="Rectangle à coins arrondis 103"/>
            <p:cNvSpPr/>
            <p:nvPr/>
          </p:nvSpPr>
          <p:spPr>
            <a:xfrm>
              <a:off x="8688208" y="3444618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88208" y="4193606"/>
              <a:ext cx="11917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Partager</a:t>
              </a:r>
              <a:endParaRPr lang="fr-FR" sz="1200" dirty="0"/>
            </a:p>
          </p:txBody>
        </p:sp>
        <p:pic>
          <p:nvPicPr>
            <p:cNvPr id="98" name="Image 9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316" y="3535061"/>
              <a:ext cx="785387" cy="706602"/>
            </a:xfrm>
            <a:prstGeom prst="rect">
              <a:avLst/>
            </a:prstGeom>
          </p:spPr>
        </p:pic>
      </p:grpSp>
      <p:sp>
        <p:nvSpPr>
          <p:cNvPr id="100" name="Rectangle 99"/>
          <p:cNvSpPr/>
          <p:nvPr/>
        </p:nvSpPr>
        <p:spPr>
          <a:xfrm>
            <a:off x="8270651" y="3986219"/>
            <a:ext cx="36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Sous Catégories « Localisation »</a:t>
            </a:r>
            <a:endParaRPr lang="fr-FR" dirty="0">
              <a:solidFill>
                <a:srgbClr val="2B77C2"/>
              </a:solidFill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9954269" y="4398796"/>
            <a:ext cx="1179576" cy="1149252"/>
            <a:chOff x="9954269" y="3447820"/>
            <a:chExt cx="1179576" cy="1149252"/>
          </a:xfrm>
        </p:grpSpPr>
        <p:sp>
          <p:nvSpPr>
            <p:cNvPr id="103" name="Rectangle à coins arrondis 102"/>
            <p:cNvSpPr/>
            <p:nvPr/>
          </p:nvSpPr>
          <p:spPr>
            <a:xfrm>
              <a:off x="9954269" y="3447820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979055" y="4236225"/>
              <a:ext cx="11304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Itinéraire</a:t>
              </a:r>
              <a:endParaRPr lang="fr-FR" sz="1200" dirty="0"/>
            </a:p>
          </p:txBody>
        </p:sp>
        <p:pic>
          <p:nvPicPr>
            <p:cNvPr id="99" name="Image 9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592" y="3516992"/>
              <a:ext cx="756683" cy="770391"/>
            </a:xfrm>
            <a:prstGeom prst="rect">
              <a:avLst/>
            </a:prstGeom>
          </p:spPr>
        </p:pic>
      </p:grpSp>
      <p:cxnSp>
        <p:nvCxnSpPr>
          <p:cNvPr id="66" name="Connecteur droit avec flèche 65"/>
          <p:cNvCxnSpPr/>
          <p:nvPr/>
        </p:nvCxnSpPr>
        <p:spPr>
          <a:xfrm>
            <a:off x="3536987" y="4975821"/>
            <a:ext cx="16961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63332" y="411280"/>
            <a:ext cx="755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PICTO</a:t>
            </a:r>
          </a:p>
          <a:p>
            <a:pPr algn="ctr"/>
            <a:r>
              <a:rPr lang="fr-FR" b="1" dirty="0"/>
              <a:t>IGO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048008" y="25910"/>
            <a:ext cx="1744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PICTO </a:t>
            </a:r>
          </a:p>
          <a:p>
            <a:pPr algn="ctr"/>
            <a:r>
              <a:rPr lang="fr-FR" b="1" dirty="0"/>
              <a:t>SMART </a:t>
            </a:r>
            <a:r>
              <a:rPr lang="fr-FR" b="1" dirty="0">
                <a:solidFill>
                  <a:srgbClr val="2B77C2"/>
                </a:solidFill>
              </a:rPr>
              <a:t>ANTIBES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1018434" y="653634"/>
            <a:ext cx="3548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</a:t>
            </a:r>
            <a:r>
              <a:rPr lang="fr-FR" sz="1200" dirty="0"/>
              <a:t>dénominations </a:t>
            </a:r>
            <a:r>
              <a:rPr lang="fr-FR" sz="1200" dirty="0" smtClean="0"/>
              <a:t>(Filtres</a:t>
            </a:r>
            <a:r>
              <a:rPr lang="fr-FR" sz="1200" dirty="0"/>
              <a:t>, Outils…) s’affiche </a:t>
            </a:r>
            <a:endParaRPr lang="fr-FR" sz="1200" dirty="0" smtClean="0"/>
          </a:p>
          <a:p>
            <a:r>
              <a:rPr lang="fr-FR" sz="1200" dirty="0" smtClean="0"/>
              <a:t>quand </a:t>
            </a:r>
            <a:r>
              <a:rPr lang="fr-FR" sz="1200" dirty="0"/>
              <a:t>on passe la </a:t>
            </a:r>
            <a:r>
              <a:rPr lang="fr-FR" sz="1200" dirty="0" smtClean="0"/>
              <a:t>souris dessus</a:t>
            </a:r>
            <a:endParaRPr 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1242" y="1125371"/>
            <a:ext cx="455045" cy="606727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 rot="19308473">
            <a:off x="2812840" y="1832831"/>
            <a:ext cx="1130440" cy="27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VISUELS</a:t>
            </a:r>
            <a:endParaRPr lang="fr-FR" sz="1200" b="1" dirty="0"/>
          </a:p>
        </p:txBody>
      </p:sp>
      <p:sp>
        <p:nvSpPr>
          <p:cNvPr id="88" name="Rectangle 87"/>
          <p:cNvSpPr/>
          <p:nvPr/>
        </p:nvSpPr>
        <p:spPr>
          <a:xfrm>
            <a:off x="3392133" y="2351781"/>
            <a:ext cx="1130440" cy="27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VISUELS</a:t>
            </a:r>
            <a:endParaRPr lang="fr-FR" sz="1200" b="1" dirty="0"/>
          </a:p>
        </p:txBody>
      </p:sp>
      <p:sp>
        <p:nvSpPr>
          <p:cNvPr id="94" name="Rectangle 93"/>
          <p:cNvSpPr/>
          <p:nvPr/>
        </p:nvSpPr>
        <p:spPr>
          <a:xfrm>
            <a:off x="3316920" y="3718158"/>
            <a:ext cx="1130440" cy="27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VISUELS</a:t>
            </a:r>
            <a:endParaRPr lang="fr-FR" sz="1200" b="1" dirty="0"/>
          </a:p>
        </p:txBody>
      </p:sp>
      <p:sp>
        <p:nvSpPr>
          <p:cNvPr id="96" name="Rectangle 95"/>
          <p:cNvSpPr/>
          <p:nvPr/>
        </p:nvSpPr>
        <p:spPr>
          <a:xfrm>
            <a:off x="3771659" y="4691543"/>
            <a:ext cx="1130440" cy="27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VISUEL</a:t>
            </a:r>
            <a:endParaRPr lang="fr-FR" sz="12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5479912" y="4748510"/>
            <a:ext cx="2568852" cy="480284"/>
            <a:chOff x="5479912" y="4748510"/>
            <a:chExt cx="2568852" cy="480284"/>
          </a:xfrm>
        </p:grpSpPr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912" y="4748510"/>
              <a:ext cx="2568852" cy="480284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788152" y="4840912"/>
              <a:ext cx="1443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chemeClr val="bg1">
                      <a:lumMod val="50000"/>
                    </a:schemeClr>
                  </a:solidFill>
                </a:rPr>
                <a:t>Rechercher une adresse</a:t>
              </a:r>
              <a:endParaRPr lang="fr-FR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11946" y="1764043"/>
            <a:ext cx="709818" cy="694892"/>
          </a:xfrm>
          <a:prstGeom prst="rect">
            <a:avLst/>
          </a:prstGeom>
        </p:spPr>
      </p:pic>
      <p:grpSp>
        <p:nvGrpSpPr>
          <p:cNvPr id="107" name="Groupe 106"/>
          <p:cNvGrpSpPr/>
          <p:nvPr/>
        </p:nvGrpSpPr>
        <p:grpSpPr>
          <a:xfrm>
            <a:off x="7012476" y="1732401"/>
            <a:ext cx="1191751" cy="1149252"/>
            <a:chOff x="8688208" y="3444618"/>
            <a:chExt cx="1191751" cy="1149252"/>
          </a:xfrm>
        </p:grpSpPr>
        <p:sp>
          <p:nvSpPr>
            <p:cNvPr id="108" name="Rectangle à coins arrondis 107"/>
            <p:cNvSpPr/>
            <p:nvPr/>
          </p:nvSpPr>
          <p:spPr>
            <a:xfrm>
              <a:off x="8688208" y="3444618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688208" y="4239326"/>
              <a:ext cx="11917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Luminosité</a:t>
              </a:r>
              <a:endParaRPr lang="fr-FR" sz="1200" dirty="0"/>
            </a:p>
          </p:txBody>
        </p:sp>
      </p:grpSp>
      <p:grpSp>
        <p:nvGrpSpPr>
          <p:cNvPr id="111" name="Groupe 110"/>
          <p:cNvGrpSpPr/>
          <p:nvPr/>
        </p:nvGrpSpPr>
        <p:grpSpPr>
          <a:xfrm>
            <a:off x="8278537" y="1735603"/>
            <a:ext cx="1179576" cy="1149252"/>
            <a:chOff x="9954269" y="3447820"/>
            <a:chExt cx="1179576" cy="1149252"/>
          </a:xfrm>
        </p:grpSpPr>
        <p:sp>
          <p:nvSpPr>
            <p:cNvPr id="112" name="Rectangle à coins arrondis 111"/>
            <p:cNvSpPr/>
            <p:nvPr/>
          </p:nvSpPr>
          <p:spPr>
            <a:xfrm>
              <a:off x="9954269" y="3447820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979055" y="4236225"/>
              <a:ext cx="11304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Ombre</a:t>
              </a:r>
              <a:endParaRPr lang="fr-FR" sz="1200" dirty="0"/>
            </a:p>
          </p:txBody>
        </p:sp>
      </p:grpSp>
      <p:cxnSp>
        <p:nvCxnSpPr>
          <p:cNvPr id="115" name="Connecteur droit avec flèche 114"/>
          <p:cNvCxnSpPr/>
          <p:nvPr/>
        </p:nvCxnSpPr>
        <p:spPr>
          <a:xfrm>
            <a:off x="5979691" y="2458935"/>
            <a:ext cx="7636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5855542" y="1865944"/>
            <a:ext cx="10490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Sous Catégories </a:t>
            </a:r>
          </a:p>
          <a:p>
            <a:r>
              <a:rPr lang="fr-FR" sz="1000" dirty="0" smtClean="0"/>
              <a:t>« ombre et </a:t>
            </a:r>
          </a:p>
          <a:p>
            <a:r>
              <a:rPr lang="fr-FR" sz="1000" dirty="0" smtClean="0"/>
              <a:t>luminosité »</a:t>
            </a:r>
            <a:endParaRPr lang="fr-FR" sz="1000" dirty="0">
              <a:solidFill>
                <a:srgbClr val="2B77C2"/>
              </a:solidFill>
            </a:endParaRPr>
          </a:p>
        </p:txBody>
      </p:sp>
      <p:pic>
        <p:nvPicPr>
          <p:cNvPr id="117" name="Image 1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4" y="1804775"/>
            <a:ext cx="719795" cy="71979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868" y="1850649"/>
            <a:ext cx="710914" cy="607845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9615549" y="1675024"/>
            <a:ext cx="2346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Sous </a:t>
            </a:r>
            <a:r>
              <a:rPr lang="fr-FR" sz="1200" dirty="0" err="1" smtClean="0"/>
              <a:t>sous</a:t>
            </a:r>
            <a:r>
              <a:rPr lang="fr-FR" sz="1200" dirty="0" smtClean="0"/>
              <a:t> Catégories « ombre »</a:t>
            </a:r>
            <a:endParaRPr lang="fr-FR" sz="1200" dirty="0">
              <a:solidFill>
                <a:srgbClr val="2B77C2"/>
              </a:solidFill>
            </a:endParaRPr>
          </a:p>
        </p:txBody>
      </p:sp>
      <p:grpSp>
        <p:nvGrpSpPr>
          <p:cNvPr id="125" name="Groupe 124"/>
          <p:cNvGrpSpPr/>
          <p:nvPr/>
        </p:nvGrpSpPr>
        <p:grpSpPr>
          <a:xfrm>
            <a:off x="9716681" y="422128"/>
            <a:ext cx="1179576" cy="1149252"/>
            <a:chOff x="6273658" y="496581"/>
            <a:chExt cx="1179576" cy="1149252"/>
          </a:xfrm>
        </p:grpSpPr>
        <p:sp>
          <p:nvSpPr>
            <p:cNvPr id="126" name="Rectangle à coins arrondis 125"/>
            <p:cNvSpPr/>
            <p:nvPr/>
          </p:nvSpPr>
          <p:spPr>
            <a:xfrm>
              <a:off x="6273658" y="496581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286401" y="1309149"/>
              <a:ext cx="1147842" cy="274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Vue</a:t>
              </a:r>
              <a:endParaRPr lang="fr-FR" sz="1200" dirty="0"/>
            </a:p>
          </p:txBody>
        </p:sp>
        <p:pic>
          <p:nvPicPr>
            <p:cNvPr id="128" name="Image 1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440" y="747592"/>
              <a:ext cx="871770" cy="461051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9668094" y="2432025"/>
            <a:ext cx="1191751" cy="1149252"/>
            <a:chOff x="9668094" y="2432025"/>
            <a:chExt cx="1191751" cy="1149252"/>
          </a:xfrm>
        </p:grpSpPr>
        <p:grpSp>
          <p:nvGrpSpPr>
            <p:cNvPr id="118" name="Groupe 117"/>
            <p:cNvGrpSpPr/>
            <p:nvPr/>
          </p:nvGrpSpPr>
          <p:grpSpPr>
            <a:xfrm>
              <a:off x="9668094" y="2432025"/>
              <a:ext cx="1191751" cy="1149252"/>
              <a:chOff x="8688208" y="3444618"/>
              <a:chExt cx="1191751" cy="1149252"/>
            </a:xfrm>
          </p:grpSpPr>
          <p:sp>
            <p:nvSpPr>
              <p:cNvPr id="119" name="Rectangle à coins arrondis 118"/>
              <p:cNvSpPr/>
              <p:nvPr/>
            </p:nvSpPr>
            <p:spPr>
              <a:xfrm>
                <a:off x="8688208" y="3444618"/>
                <a:ext cx="1179576" cy="114925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2B7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8688208" y="4248470"/>
                <a:ext cx="11917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D</a:t>
                </a:r>
                <a:r>
                  <a:rPr lang="fr-FR" sz="1200" dirty="0" smtClean="0"/>
                  <a:t>ate</a:t>
                </a:r>
                <a:endParaRPr lang="fr-FR" sz="1200" dirty="0"/>
              </a:p>
            </p:txBody>
          </p:sp>
        </p:grp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500" y="2545701"/>
              <a:ext cx="816763" cy="701027"/>
            </a:xfrm>
            <a:prstGeom prst="rect">
              <a:avLst/>
            </a:prstGeom>
          </p:spPr>
        </p:pic>
      </p:grpSp>
      <p:grpSp>
        <p:nvGrpSpPr>
          <p:cNvPr id="30" name="Groupe 29"/>
          <p:cNvGrpSpPr/>
          <p:nvPr/>
        </p:nvGrpSpPr>
        <p:grpSpPr>
          <a:xfrm>
            <a:off x="10934155" y="2435227"/>
            <a:ext cx="1179576" cy="1149252"/>
            <a:chOff x="10934155" y="2435227"/>
            <a:chExt cx="1179576" cy="1149252"/>
          </a:xfrm>
        </p:grpSpPr>
        <p:grpSp>
          <p:nvGrpSpPr>
            <p:cNvPr id="121" name="Groupe 120"/>
            <p:cNvGrpSpPr/>
            <p:nvPr/>
          </p:nvGrpSpPr>
          <p:grpSpPr>
            <a:xfrm>
              <a:off x="10934155" y="2435227"/>
              <a:ext cx="1179576" cy="1149252"/>
              <a:chOff x="9954269" y="3447820"/>
              <a:chExt cx="1179576" cy="1149252"/>
            </a:xfrm>
          </p:grpSpPr>
          <p:sp>
            <p:nvSpPr>
              <p:cNvPr id="122" name="Rectangle à coins arrondis 121"/>
              <p:cNvSpPr/>
              <p:nvPr/>
            </p:nvSpPr>
            <p:spPr>
              <a:xfrm>
                <a:off x="9954269" y="3447820"/>
                <a:ext cx="1179576" cy="114925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2B77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9979055" y="4245369"/>
                <a:ext cx="11304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H</a:t>
                </a:r>
                <a:r>
                  <a:rPr lang="fr-FR" sz="1200" dirty="0" smtClean="0"/>
                  <a:t>eure</a:t>
                </a:r>
                <a:endParaRPr lang="fr-FR" sz="1200" dirty="0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6588" y="2580122"/>
              <a:ext cx="614710" cy="657669"/>
            </a:xfrm>
            <a:prstGeom prst="rect">
              <a:avLst/>
            </a:prstGeom>
          </p:spPr>
        </p:pic>
      </p:grpSp>
      <p:cxnSp>
        <p:nvCxnSpPr>
          <p:cNvPr id="32" name="Connecteur droit avec flèche 31"/>
          <p:cNvCxnSpPr/>
          <p:nvPr/>
        </p:nvCxnSpPr>
        <p:spPr>
          <a:xfrm>
            <a:off x="10160972" y="1975104"/>
            <a:ext cx="0" cy="4448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9469812" y="1975104"/>
            <a:ext cx="1997990" cy="9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11467802" y="1975104"/>
            <a:ext cx="0" cy="4448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8681785" y="3453953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 descr="Encadré d’arrière-plan - Instruction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408480" y="3331747"/>
            <a:ext cx="3621208" cy="2703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1" name="Rectangle 50" descr="Encadré d’arrière-plan - Instruction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4660223" y="4919906"/>
            <a:ext cx="2625841" cy="1612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1238491" y="-1"/>
            <a:ext cx="1184679" cy="6721475"/>
          </a:xfrm>
          <a:prstGeom prst="rect">
            <a:avLst/>
          </a:prstGeom>
          <a:solidFill>
            <a:schemeClr val="accent3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9" y="1085210"/>
            <a:ext cx="518205" cy="35969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3332" y="411280"/>
            <a:ext cx="755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PICTO</a:t>
            </a:r>
          </a:p>
          <a:p>
            <a:pPr algn="ctr"/>
            <a:r>
              <a:rPr lang="fr-FR" b="1" dirty="0"/>
              <a:t>IGO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2113" y="393649"/>
            <a:ext cx="1744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PICTO </a:t>
            </a:r>
          </a:p>
          <a:p>
            <a:pPr algn="ctr"/>
            <a:r>
              <a:rPr lang="fr-FR" b="1" dirty="0"/>
              <a:t>SMART </a:t>
            </a:r>
            <a:r>
              <a:rPr lang="fr-FR" b="1" dirty="0">
                <a:solidFill>
                  <a:srgbClr val="2B77C2"/>
                </a:solidFill>
              </a:rPr>
              <a:t>ANTIBES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95525" y="6186360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3376232" y="1177193"/>
            <a:ext cx="1348668" cy="72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71455" y="64594"/>
            <a:ext cx="366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Sous Catégories « Paramètres » :</a:t>
            </a:r>
            <a:endParaRPr lang="fr-FR" dirty="0">
              <a:solidFill>
                <a:srgbClr val="2B77C2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95274" y="2638082"/>
            <a:ext cx="1262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Menu déroulant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Haute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Moyenne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Basse</a:t>
            </a:r>
            <a:endParaRPr lang="fr-FR" sz="1200" dirty="0"/>
          </a:p>
        </p:txBody>
      </p:sp>
      <p:pic>
        <p:nvPicPr>
          <p:cNvPr id="75" name="Imag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08" y="1681618"/>
            <a:ext cx="381456" cy="377279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121551" y="1700981"/>
            <a:ext cx="1416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Paramètres</a:t>
            </a:r>
            <a:endParaRPr lang="fr-FR" sz="16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10600" y="5979086"/>
            <a:ext cx="3581400" cy="821049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fr-FR" sz="3600" b="1" spc="-300" dirty="0" smtClean="0">
                <a:latin typeface="+mj-lt"/>
                <a:ea typeface="+mj-ea"/>
                <a:cs typeface="+mj-cs"/>
              </a:rPr>
              <a:t>Interface graphique</a:t>
            </a:r>
            <a:endParaRPr lang="fr-FR" sz="3600" dirty="0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36" y="2235484"/>
            <a:ext cx="2539547" cy="487987"/>
          </a:xfrm>
          <a:prstGeom prst="rect">
            <a:avLst/>
          </a:prstGeom>
        </p:spPr>
      </p:pic>
      <p:cxnSp>
        <p:nvCxnSpPr>
          <p:cNvPr id="90" name="Connecteur droit avec flèche 89"/>
          <p:cNvCxnSpPr/>
          <p:nvPr/>
        </p:nvCxnSpPr>
        <p:spPr>
          <a:xfrm>
            <a:off x="5541876" y="1720691"/>
            <a:ext cx="6671" cy="507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9924496" y="496581"/>
            <a:ext cx="1179576" cy="1149252"/>
            <a:chOff x="7608016" y="496581"/>
            <a:chExt cx="1179576" cy="1149252"/>
          </a:xfrm>
        </p:grpSpPr>
        <p:sp>
          <p:nvSpPr>
            <p:cNvPr id="66" name="Rectangle à coins arrondis 65"/>
            <p:cNvSpPr/>
            <p:nvPr/>
          </p:nvSpPr>
          <p:spPr>
            <a:xfrm>
              <a:off x="7608016" y="496581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8683" y="1167031"/>
              <a:ext cx="11524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Unités de mesure</a:t>
              </a:r>
              <a:endParaRPr lang="fr-FR" sz="1200" dirty="0"/>
            </a:p>
          </p:txBody>
        </p:sp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874" y="582477"/>
              <a:ext cx="567295" cy="578121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25" y="5680042"/>
            <a:ext cx="591652" cy="5916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739375" y="5806591"/>
            <a:ext cx="1416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Picto dossier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0"/>
          <a:stretch/>
        </p:blipFill>
        <p:spPr>
          <a:xfrm>
            <a:off x="4977971" y="5075465"/>
            <a:ext cx="652069" cy="30120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739375" y="5152357"/>
            <a:ext cx="1416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Picto curseur</a:t>
            </a:r>
            <a:endParaRPr lang="fr-FR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11" y="3468728"/>
            <a:ext cx="616175" cy="6038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503736" y="3476849"/>
            <a:ext cx="2206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B</a:t>
            </a:r>
            <a:r>
              <a:rPr lang="fr-FR" sz="1600" dirty="0" smtClean="0"/>
              <a:t>oussole à intégrer de façon permanente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32" y="5464391"/>
            <a:ext cx="320068" cy="116596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083302" y="5617204"/>
            <a:ext cx="1651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Zoom avant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90886" y="6047371"/>
            <a:ext cx="1269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Zoom arrière</a:t>
            </a:r>
          </a:p>
        </p:txBody>
      </p:sp>
      <p:sp>
        <p:nvSpPr>
          <p:cNvPr id="50" name="Zone de texte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258513" y="4764736"/>
            <a:ext cx="32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b="1" dirty="0" smtClean="0"/>
              <a:t>Picto zoom à droite de l’écran</a:t>
            </a:r>
          </a:p>
          <a:p>
            <a:pPr rtl="0"/>
            <a:r>
              <a:rPr lang="fr-FR" b="1" dirty="0" smtClean="0"/>
              <a:t>(barre permanente)</a:t>
            </a:r>
            <a:endParaRPr lang="fr-FR" b="1" dirty="0"/>
          </a:p>
        </p:txBody>
      </p:sp>
      <p:grpSp>
        <p:nvGrpSpPr>
          <p:cNvPr id="20" name="Groupe 19"/>
          <p:cNvGrpSpPr/>
          <p:nvPr/>
        </p:nvGrpSpPr>
        <p:grpSpPr>
          <a:xfrm>
            <a:off x="7441212" y="571439"/>
            <a:ext cx="1185672" cy="1149252"/>
            <a:chOff x="8942374" y="492209"/>
            <a:chExt cx="1185672" cy="1149252"/>
          </a:xfrm>
        </p:grpSpPr>
        <p:sp>
          <p:nvSpPr>
            <p:cNvPr id="67" name="Rectangle à coins arrondis 66"/>
            <p:cNvSpPr/>
            <p:nvPr/>
          </p:nvSpPr>
          <p:spPr>
            <a:xfrm>
              <a:off x="8942374" y="492209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80615" y="1114800"/>
              <a:ext cx="1147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Coordonnées GPS</a:t>
              </a:r>
              <a:endParaRPr lang="fr-FR" sz="1200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490" y="563793"/>
              <a:ext cx="579164" cy="579164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6" y="4278239"/>
            <a:ext cx="671003" cy="67606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407285" y="4339451"/>
            <a:ext cx="2399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Vue générale </a:t>
            </a:r>
            <a:endParaRPr lang="fr-FR" sz="1600" dirty="0" smtClean="0"/>
          </a:p>
          <a:p>
            <a:r>
              <a:rPr lang="fr-FR" sz="1600" dirty="0" smtClean="0"/>
              <a:t>(pour </a:t>
            </a:r>
            <a:r>
              <a:rPr lang="fr-FR" sz="1600" dirty="0"/>
              <a:t>se </a:t>
            </a:r>
            <a:r>
              <a:rPr lang="fr-FR" sz="1600" dirty="0" smtClean="0"/>
              <a:t>recentrer) </a:t>
            </a:r>
            <a:endParaRPr lang="fr-FR" sz="1600" dirty="0"/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44" y="5156639"/>
            <a:ext cx="555385" cy="51133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402047" y="5251347"/>
            <a:ext cx="2789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Navigation (icône permanente)</a:t>
            </a:r>
            <a:endParaRPr lang="fr-FR" sz="16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4952088" y="500319"/>
            <a:ext cx="1179576" cy="1149252"/>
            <a:chOff x="4952088" y="500319"/>
            <a:chExt cx="1179576" cy="1149252"/>
          </a:xfrm>
        </p:grpSpPr>
        <p:sp>
          <p:nvSpPr>
            <p:cNvPr id="57" name="Rectangle à coins arrondis 56"/>
            <p:cNvSpPr/>
            <p:nvPr/>
          </p:nvSpPr>
          <p:spPr>
            <a:xfrm>
              <a:off x="4952088" y="500319"/>
              <a:ext cx="1179576" cy="11492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B7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75143" y="1309149"/>
              <a:ext cx="1133466" cy="274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/>
                <a:t>Graphisme</a:t>
              </a:r>
              <a:endParaRPr lang="fr-FR" sz="1200" dirty="0"/>
            </a:p>
          </p:txBody>
        </p:sp>
      </p:grpSp>
      <p:sp>
        <p:nvSpPr>
          <p:cNvPr id="61" name="Rectangle 60"/>
          <p:cNvSpPr/>
          <p:nvPr/>
        </p:nvSpPr>
        <p:spPr>
          <a:xfrm rot="19927676">
            <a:off x="3314234" y="1362917"/>
            <a:ext cx="1130440" cy="27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VISUELS</a:t>
            </a:r>
            <a:endParaRPr lang="fr-FR" sz="1200" b="1" dirty="0"/>
          </a:p>
        </p:txBody>
      </p:sp>
      <p:sp>
        <p:nvSpPr>
          <p:cNvPr id="60" name="Rectangle 59"/>
          <p:cNvSpPr/>
          <p:nvPr/>
        </p:nvSpPr>
        <p:spPr>
          <a:xfrm>
            <a:off x="9885147" y="2374202"/>
            <a:ext cx="1262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Menu déroulant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Kilomètres/ mètres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Miles/</a:t>
            </a:r>
            <a:r>
              <a:rPr lang="fr-FR" sz="1200" dirty="0" err="1"/>
              <a:t>F</a:t>
            </a:r>
            <a:r>
              <a:rPr lang="fr-FR" sz="1200" dirty="0" err="1" smtClean="0"/>
              <a:t>eet</a:t>
            </a:r>
            <a:endParaRPr lang="fr-FR" sz="1200" dirty="0" smtClean="0"/>
          </a:p>
        </p:txBody>
      </p:sp>
      <p:pic>
        <p:nvPicPr>
          <p:cNvPr id="68" name="Imag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09" y="1971604"/>
            <a:ext cx="2539547" cy="487987"/>
          </a:xfrm>
          <a:prstGeom prst="rect">
            <a:avLst/>
          </a:prstGeom>
        </p:spPr>
      </p:pic>
      <p:cxnSp>
        <p:nvCxnSpPr>
          <p:cNvPr id="69" name="Connecteur droit avec flèche 68"/>
          <p:cNvCxnSpPr/>
          <p:nvPr/>
        </p:nvCxnSpPr>
        <p:spPr>
          <a:xfrm flipH="1">
            <a:off x="10495985" y="1758214"/>
            <a:ext cx="2430" cy="2599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5"/>
          <a:stretch/>
        </p:blipFill>
        <p:spPr>
          <a:xfrm>
            <a:off x="4997073" y="5341323"/>
            <a:ext cx="652069" cy="321177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52" y="619930"/>
            <a:ext cx="748465" cy="710223"/>
          </a:xfrm>
          <a:prstGeom prst="rect">
            <a:avLst/>
          </a:prstGeom>
        </p:spPr>
      </p:pic>
      <p:sp>
        <p:nvSpPr>
          <p:cNvPr id="29" name="Rectangle à coins arrondis 28"/>
          <p:cNvSpPr/>
          <p:nvPr/>
        </p:nvSpPr>
        <p:spPr>
          <a:xfrm>
            <a:off x="7082417" y="2109876"/>
            <a:ext cx="1934540" cy="6356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C46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Latitude (y) / Longitude (x)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élévation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86" name="Connecteur droit avec flèche 85"/>
          <p:cNvCxnSpPr/>
          <p:nvPr/>
        </p:nvCxnSpPr>
        <p:spPr>
          <a:xfrm flipH="1">
            <a:off x="7996443" y="1822166"/>
            <a:ext cx="2430" cy="2599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t="21659" r="10000" b="21897"/>
          <a:stretch/>
        </p:blipFill>
        <p:spPr>
          <a:xfrm>
            <a:off x="1584821" y="5975868"/>
            <a:ext cx="436137" cy="41855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0" t="24032" r="10473" b="21897"/>
          <a:stretch/>
        </p:blipFill>
        <p:spPr>
          <a:xfrm>
            <a:off x="1584821" y="5547471"/>
            <a:ext cx="426711" cy="3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 descr="Encadré d’arrière-plan - Instruction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 rot="5400000">
            <a:off x="2095284" y="1523729"/>
            <a:ext cx="6767412" cy="3725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fr-FR" dirty="0" smtClean="0"/>
          </a:p>
        </p:txBody>
      </p:sp>
      <p:sp>
        <p:nvSpPr>
          <p:cNvPr id="44" name="Ovale 43" title="Graphismes d’arrière-plan circulaires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808736" y="2787568"/>
            <a:ext cx="426811" cy="426811"/>
          </a:xfrm>
          <a:prstGeom prst="ellipse">
            <a:avLst/>
          </a:prstGeom>
          <a:solidFill>
            <a:srgbClr val="3C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1A02E3A-E7B4-45B1-9EBC-3DB4D41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How to customize this template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3975502" y="443569"/>
            <a:ext cx="2251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Environnement et Espaces verts </a:t>
            </a:r>
            <a:endParaRPr lang="fr-FR" sz="1200" dirty="0"/>
          </a:p>
        </p:txBody>
      </p:sp>
      <p:sp>
        <p:nvSpPr>
          <p:cNvPr id="47" name="Rectangle 46"/>
          <p:cNvSpPr/>
          <p:nvPr/>
        </p:nvSpPr>
        <p:spPr>
          <a:xfrm>
            <a:off x="1289707" y="2787568"/>
            <a:ext cx="1136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Éducation</a:t>
            </a:r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7974956" y="6156439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43" y="723180"/>
            <a:ext cx="248410" cy="236228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92" y="997523"/>
            <a:ext cx="233691" cy="22223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30" y="1248328"/>
            <a:ext cx="248253" cy="23607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91" y="4580943"/>
            <a:ext cx="221877" cy="218573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88" y="4315642"/>
            <a:ext cx="231668" cy="215259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24" y="5120753"/>
            <a:ext cx="273012" cy="215684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28" y="4856569"/>
            <a:ext cx="219004" cy="216202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16" y="5411352"/>
            <a:ext cx="221041" cy="209753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87" y="3336784"/>
            <a:ext cx="235484" cy="223459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25" y="2796681"/>
            <a:ext cx="253635" cy="237151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97" y="2257828"/>
            <a:ext cx="241678" cy="237556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39" y="2525964"/>
            <a:ext cx="249257" cy="236529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51" y="3068020"/>
            <a:ext cx="236581" cy="22497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10" y="730146"/>
            <a:ext cx="2939074" cy="469411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1" y="401721"/>
            <a:ext cx="326239" cy="32623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915556" y="-6342"/>
            <a:ext cx="872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Navigation</a:t>
            </a:r>
            <a:endParaRPr lang="fr-FR" sz="1200" dirty="0"/>
          </a:p>
        </p:txBody>
      </p:sp>
      <p:sp>
        <p:nvSpPr>
          <p:cNvPr id="6" name="Rectangle 5"/>
          <p:cNvSpPr/>
          <p:nvPr/>
        </p:nvSpPr>
        <p:spPr>
          <a:xfrm>
            <a:off x="3697101" y="256360"/>
            <a:ext cx="1341918" cy="45719"/>
          </a:xfrm>
          <a:prstGeom prst="rect">
            <a:avLst/>
          </a:prstGeom>
          <a:solidFill>
            <a:srgbClr val="2B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245896" y="729230"/>
            <a:ext cx="9009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Parcs et Jardins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240188" y="982093"/>
            <a:ext cx="9529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Jardins partagés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241483" y="1253436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Aires de jeux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49265" y="1528030"/>
            <a:ext cx="1454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Plage publiques et en régie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75502" y="1977335"/>
            <a:ext cx="10976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Petite Enfance</a:t>
            </a:r>
            <a:endParaRPr lang="fr-FR" sz="1200" dirty="0"/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1" y="1935487"/>
            <a:ext cx="326239" cy="326239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245896" y="2253324"/>
            <a:ext cx="458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MAM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240189" y="2539918"/>
            <a:ext cx="12157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 Crèches Privées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56432" y="2794536"/>
            <a:ext cx="8167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Multi Accueil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249266" y="3077202"/>
            <a:ext cx="77961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Ludothèque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262184" y="3325158"/>
            <a:ext cx="1600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Lieux Accueil Enfants Parents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46008" y="3762240"/>
            <a:ext cx="8197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Éducation</a:t>
            </a:r>
            <a:endParaRPr lang="fr-FR" sz="1200" dirty="0"/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67" y="3720392"/>
            <a:ext cx="326239" cy="326239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4263130" y="4038229"/>
            <a:ext cx="10613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Écoles </a:t>
            </a: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Maternelles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269667" y="4313393"/>
            <a:ext cx="11252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Écoles Élémentaires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63130" y="4572964"/>
            <a:ext cx="7107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Collèges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56432" y="4847093"/>
            <a:ext cx="1254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Lycées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45896" y="5110546"/>
            <a:ext cx="1600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Établissements privés</a:t>
            </a:r>
            <a:endParaRPr lang="fr-FR" sz="900" dirty="0">
              <a:solidFill>
                <a:srgbClr val="20386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240188" y="5392729"/>
            <a:ext cx="1600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Centres de loisirs</a:t>
            </a:r>
            <a:endParaRPr lang="fr-FR" sz="900" dirty="0">
              <a:solidFill>
                <a:srgbClr val="20386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1" name="Rectangle 100" descr="Encadré d’arrière-plan - Instruction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 rot="5400000">
            <a:off x="6317049" y="1520928"/>
            <a:ext cx="6767412" cy="3725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fr-FR" dirty="0" smtClean="0"/>
          </a:p>
        </p:txBody>
      </p:sp>
      <p:sp>
        <p:nvSpPr>
          <p:cNvPr id="102" name="Rectangle 101"/>
          <p:cNvSpPr/>
          <p:nvPr/>
        </p:nvSpPr>
        <p:spPr>
          <a:xfrm>
            <a:off x="8197267" y="440768"/>
            <a:ext cx="654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Culture</a:t>
            </a:r>
            <a:endParaRPr lang="fr-FR" sz="1200" dirty="0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48" y="2521857"/>
            <a:ext cx="219707" cy="215960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34" y="2789946"/>
            <a:ext cx="226597" cy="215026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26" y="398920"/>
            <a:ext cx="326239" cy="326239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8137321" y="-9143"/>
            <a:ext cx="872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Navigation</a:t>
            </a:r>
            <a:endParaRPr lang="fr-FR" sz="1200" dirty="0"/>
          </a:p>
        </p:txBody>
      </p:sp>
      <p:sp>
        <p:nvSpPr>
          <p:cNvPr id="119" name="Rectangle 118"/>
          <p:cNvSpPr/>
          <p:nvPr/>
        </p:nvSpPr>
        <p:spPr>
          <a:xfrm>
            <a:off x="7918866" y="253559"/>
            <a:ext cx="1341918" cy="45719"/>
          </a:xfrm>
          <a:prstGeom prst="rect">
            <a:avLst/>
          </a:prstGeom>
          <a:solidFill>
            <a:srgbClr val="2B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/>
          <p:cNvSpPr/>
          <p:nvPr/>
        </p:nvSpPr>
        <p:spPr>
          <a:xfrm>
            <a:off x="8467661" y="743574"/>
            <a:ext cx="13519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Artistes et Artisans d’Art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478197" y="1009233"/>
            <a:ext cx="9529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Art Urbain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8464188" y="1270179"/>
            <a:ext cx="13227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Établissements culturels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471030" y="1546184"/>
            <a:ext cx="7040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Patrimoine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8197267" y="2230566"/>
            <a:ext cx="2172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Modèles 3D – Haute résolution</a:t>
            </a:r>
            <a:endParaRPr lang="fr-FR" sz="1200" dirty="0"/>
          </a:p>
        </p:txBody>
      </p:sp>
      <p:pic>
        <p:nvPicPr>
          <p:cNvPr id="126" name="Image 1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26" y="2188718"/>
            <a:ext cx="326239" cy="326239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8467661" y="2506555"/>
            <a:ext cx="7074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Fort Carré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461954" y="2793149"/>
            <a:ext cx="12157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Phare de la Garoupe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8484895" y="1823536"/>
            <a:ext cx="12346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Sculpture à ciel ouvert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8" name="Image 8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94" y="1267881"/>
            <a:ext cx="164031" cy="223323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99" y="1024302"/>
            <a:ext cx="209062" cy="198386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86" y="742606"/>
            <a:ext cx="232290" cy="232290"/>
          </a:xfrm>
          <a:prstGeom prst="rect">
            <a:avLst/>
          </a:prstGeom>
        </p:spPr>
      </p:pic>
      <p:pic>
        <p:nvPicPr>
          <p:cNvPr id="92" name="Image 9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42" y="1831497"/>
            <a:ext cx="212305" cy="20198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82" y="1563077"/>
            <a:ext cx="209514" cy="198905"/>
          </a:xfrm>
          <a:prstGeom prst="rect">
            <a:avLst/>
          </a:prstGeom>
        </p:spPr>
      </p:pic>
      <p:grpSp>
        <p:nvGrpSpPr>
          <p:cNvPr id="144" name="Groupe 143" descr="Comment utiliser ce modèle&#10;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8745781" y="4018295"/>
            <a:ext cx="3131986" cy="2367966"/>
            <a:chOff x="1341135" y="814260"/>
            <a:chExt cx="3566005" cy="2796417"/>
          </a:xfrm>
        </p:grpSpPr>
        <p:sp>
          <p:nvSpPr>
            <p:cNvPr id="145" name="Ovale 36" title="Graphismes d’arrière-plan circulaires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rgbClr val="3C4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150000"/>
                </a:lnSpc>
              </a:pPr>
              <a:r>
                <a:rPr lang="fr-FR" b="1" dirty="0" smtClean="0"/>
                <a:t>Catégories</a:t>
              </a:r>
            </a:p>
            <a:p>
              <a:pPr algn="ctr" rtl="0">
                <a:lnSpc>
                  <a:spcPct val="150000"/>
                </a:lnSpc>
              </a:pPr>
              <a:r>
                <a:rPr lang="fr-FR" b="1" dirty="0"/>
                <a:t>a</a:t>
              </a:r>
              <a:r>
                <a:rPr lang="fr-FR" b="1" dirty="0" smtClean="0"/>
                <a:t>vec couche SIG correspondants</a:t>
              </a:r>
              <a:endParaRPr lang="fr-FR" dirty="0"/>
            </a:p>
          </p:txBody>
        </p:sp>
        <p:sp>
          <p:nvSpPr>
            <p:cNvPr id="146" name="Ovale 39" title="Graphismes d’arrière-plan circulaires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689399" y="1930683"/>
              <a:ext cx="1217741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fr-FR" sz="14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CESIUM</a:t>
              </a:r>
              <a:endParaRPr lang="fr-FR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2" name="Graphisme 18" title="Flèche - Instructions d’utilisation du modèle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17703303" flipV="1">
            <a:off x="2457629" y="1014585"/>
            <a:ext cx="878044" cy="102689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B77C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fr-FR"/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9"/>
          <a:stretch/>
        </p:blipFill>
        <p:spPr>
          <a:xfrm>
            <a:off x="5053243" y="757685"/>
            <a:ext cx="489909" cy="223562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703561" y="744747"/>
            <a:ext cx="489909" cy="219432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5475504" y="747581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703561" y="993008"/>
            <a:ext cx="489909" cy="219432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5414" y="1253714"/>
            <a:ext cx="489909" cy="219432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700994" y="1531945"/>
            <a:ext cx="489909" cy="219432"/>
          </a:xfrm>
          <a:prstGeom prst="rect">
            <a:avLst/>
          </a:prstGeom>
        </p:spPr>
      </p:pic>
      <p:pic>
        <p:nvPicPr>
          <p:cNvPr id="104" name="Image 10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7170" y="2248683"/>
            <a:ext cx="489909" cy="219432"/>
          </a:xfrm>
          <a:prstGeom prst="rect">
            <a:avLst/>
          </a:prstGeom>
        </p:spPr>
      </p:pic>
      <p:pic>
        <p:nvPicPr>
          <p:cNvPr id="105" name="Image 10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3271" y="2551709"/>
            <a:ext cx="489909" cy="219432"/>
          </a:xfrm>
          <a:prstGeom prst="rect">
            <a:avLst/>
          </a:prstGeom>
        </p:spPr>
      </p:pic>
      <p:pic>
        <p:nvPicPr>
          <p:cNvPr id="106" name="Image 10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3271" y="2799647"/>
            <a:ext cx="489909" cy="219432"/>
          </a:xfrm>
          <a:prstGeom prst="rect">
            <a:avLst/>
          </a:prstGeom>
        </p:spPr>
      </p:pic>
      <p:pic>
        <p:nvPicPr>
          <p:cNvPr id="107" name="Image 10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3271" y="3065547"/>
            <a:ext cx="489909" cy="219432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93271" y="3330858"/>
            <a:ext cx="489909" cy="219432"/>
          </a:xfrm>
          <a:prstGeom prst="rect">
            <a:avLst/>
          </a:prstGeom>
        </p:spPr>
      </p:pic>
      <p:pic>
        <p:nvPicPr>
          <p:cNvPr id="109" name="Image 10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6886" y="4029715"/>
            <a:ext cx="489909" cy="219432"/>
          </a:xfrm>
          <a:prstGeom prst="rect">
            <a:avLst/>
          </a:prstGeom>
        </p:spPr>
      </p:pic>
      <p:pic>
        <p:nvPicPr>
          <p:cNvPr id="110" name="Image 10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2987" y="4332741"/>
            <a:ext cx="489909" cy="219432"/>
          </a:xfrm>
          <a:prstGeom prst="rect">
            <a:avLst/>
          </a:prstGeom>
        </p:spPr>
      </p:pic>
      <p:pic>
        <p:nvPicPr>
          <p:cNvPr id="111" name="Image 11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2987" y="4580679"/>
            <a:ext cx="489909" cy="219432"/>
          </a:xfrm>
          <a:prstGeom prst="rect">
            <a:avLst/>
          </a:prstGeom>
        </p:spPr>
      </p:pic>
      <p:pic>
        <p:nvPicPr>
          <p:cNvPr id="112" name="Image 11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2987" y="4846579"/>
            <a:ext cx="489909" cy="219432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2987" y="5111890"/>
            <a:ext cx="489909" cy="219432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5672987" y="5389328"/>
            <a:ext cx="489909" cy="219432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70346" y="726719"/>
            <a:ext cx="489909" cy="219432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66447" y="1029745"/>
            <a:ext cx="489909" cy="219432"/>
          </a:xfrm>
          <a:prstGeom prst="rect">
            <a:avLst/>
          </a:prstGeom>
        </p:spPr>
      </p:pic>
      <p:pic>
        <p:nvPicPr>
          <p:cNvPr id="130" name="Image 12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66447" y="1277683"/>
            <a:ext cx="489909" cy="219432"/>
          </a:xfrm>
          <a:prstGeom prst="rect">
            <a:avLst/>
          </a:prstGeom>
        </p:spPr>
      </p:pic>
      <p:pic>
        <p:nvPicPr>
          <p:cNvPr id="131" name="Image 13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66447" y="1543583"/>
            <a:ext cx="489909" cy="219432"/>
          </a:xfrm>
          <a:prstGeom prst="rect">
            <a:avLst/>
          </a:prstGeom>
        </p:spPr>
      </p:pic>
      <p:pic>
        <p:nvPicPr>
          <p:cNvPr id="132" name="Image 1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66447" y="1808894"/>
            <a:ext cx="489909" cy="219432"/>
          </a:xfrm>
          <a:prstGeom prst="rect">
            <a:avLst/>
          </a:prstGeom>
        </p:spPr>
      </p:pic>
      <p:pic>
        <p:nvPicPr>
          <p:cNvPr id="133" name="Image 13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92136" y="2513631"/>
            <a:ext cx="489909" cy="219432"/>
          </a:xfrm>
          <a:prstGeom prst="rect">
            <a:avLst/>
          </a:prstGeom>
        </p:spPr>
      </p:pic>
      <p:pic>
        <p:nvPicPr>
          <p:cNvPr id="134" name="Image 13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10392136" y="2761892"/>
            <a:ext cx="489909" cy="2194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06768" y="484616"/>
            <a:ext cx="140567" cy="198158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06855" y="493363"/>
            <a:ext cx="154624" cy="217974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6391795" y="486935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7" name="Image 13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0609" y="2018846"/>
            <a:ext cx="140567" cy="198158"/>
          </a:xfrm>
          <a:prstGeom prst="rect">
            <a:avLst/>
          </a:prstGeom>
        </p:spPr>
      </p:pic>
      <p:pic>
        <p:nvPicPr>
          <p:cNvPr id="138" name="Image 13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84372" y="444765"/>
            <a:ext cx="140567" cy="198158"/>
          </a:xfrm>
          <a:prstGeom prst="rect">
            <a:avLst/>
          </a:prstGeom>
        </p:spPr>
      </p:pic>
      <p:pic>
        <p:nvPicPr>
          <p:cNvPr id="139" name="Image 13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3970" y="3795685"/>
            <a:ext cx="140567" cy="198158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20438" y="2249657"/>
            <a:ext cx="140567" cy="1981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47" y="1533318"/>
            <a:ext cx="244485" cy="232495"/>
          </a:xfrm>
          <a:prstGeom prst="rect">
            <a:avLst/>
          </a:prstGeom>
        </p:spPr>
      </p:pic>
      <p:pic>
        <p:nvPicPr>
          <p:cNvPr id="147" name="Image 14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44" y="4047539"/>
            <a:ext cx="231088" cy="2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Encadré d’arrière-plan - Instruction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 rot="5400000">
            <a:off x="2095284" y="1523729"/>
            <a:ext cx="6767412" cy="3725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fr-FR" dirty="0" smtClean="0"/>
          </a:p>
        </p:txBody>
      </p:sp>
      <p:grpSp>
        <p:nvGrpSpPr>
          <p:cNvPr id="5" name="Groupe 4" descr="Comment utiliser ce modèle&#10;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07403" y="163136"/>
            <a:ext cx="3131986" cy="2367966"/>
            <a:chOff x="1341135" y="814260"/>
            <a:chExt cx="3566005" cy="2796417"/>
          </a:xfrm>
        </p:grpSpPr>
        <p:sp>
          <p:nvSpPr>
            <p:cNvPr id="37" name="Ovale 36" title="Graphismes d’arrière-plan circulaires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rgbClr val="3C4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150000"/>
                </a:lnSpc>
              </a:pPr>
              <a:r>
                <a:rPr lang="fr-FR" b="1" dirty="0" smtClean="0"/>
                <a:t>Catégories</a:t>
              </a:r>
            </a:p>
            <a:p>
              <a:pPr algn="ctr" rtl="0">
                <a:lnSpc>
                  <a:spcPct val="150000"/>
                </a:lnSpc>
              </a:pPr>
              <a:r>
                <a:rPr lang="fr-FR" b="1" dirty="0"/>
                <a:t>a</a:t>
              </a:r>
              <a:r>
                <a:rPr lang="fr-FR" b="1" dirty="0" smtClean="0"/>
                <a:t>vec couche SIG correspondants</a:t>
              </a:r>
              <a:endParaRPr lang="fr-FR" dirty="0"/>
            </a:p>
          </p:txBody>
        </p:sp>
        <p:sp>
          <p:nvSpPr>
            <p:cNvPr id="40" name="Ovale 39" title="Graphismes d’arrière-plan circulaires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689399" y="1930683"/>
              <a:ext cx="1217741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fr-FR" sz="14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CESIUM</a:t>
              </a:r>
              <a:endParaRPr lang="fr-FR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1A02E3A-E7B4-45B1-9EBC-3DB4D41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How to customize this template</a:t>
            </a:r>
          </a:p>
        </p:txBody>
      </p:sp>
      <p:sp>
        <p:nvSpPr>
          <p:cNvPr id="55" name="Zone de texte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3905385" y="224366"/>
            <a:ext cx="6299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2000" b="1" dirty="0" smtClean="0">
                <a:solidFill>
                  <a:srgbClr val="2B77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D’autres catégories viendront se rajouter par la suite :</a:t>
            </a:r>
            <a:endParaRPr lang="fr-FR" sz="2000" b="1" dirty="0">
              <a:solidFill>
                <a:srgbClr val="2B77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974956" y="6156439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4199432" y="1108507"/>
            <a:ext cx="742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Propreté</a:t>
            </a:r>
            <a:endParaRPr lang="fr-FR" sz="12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91" y="1066659"/>
            <a:ext cx="326239" cy="32623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210738" y="1427354"/>
            <a:ext cx="14871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Points d’Apports volontaire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05030" y="1680217"/>
            <a:ext cx="9529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Déchetteries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07057" y="1915388"/>
            <a:ext cx="6799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Toutounet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54" y="1452238"/>
            <a:ext cx="202995" cy="202995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6" y="1699156"/>
            <a:ext cx="202995" cy="202995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46" y="1924653"/>
            <a:ext cx="202995" cy="20299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200488" y="2396153"/>
            <a:ext cx="542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Santé</a:t>
            </a:r>
            <a:endParaRPr lang="fr-FR" sz="12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47" y="2354305"/>
            <a:ext cx="326239" cy="32623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11794" y="2715000"/>
            <a:ext cx="14871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Défibrillateurs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10" y="2739884"/>
            <a:ext cx="202995" cy="202995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188126" y="3219429"/>
            <a:ext cx="883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Urbanisme</a:t>
            </a:r>
            <a:endParaRPr lang="fr-FR" sz="1200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385" y="3177581"/>
            <a:ext cx="326239" cy="32623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199432" y="3538276"/>
            <a:ext cx="2573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Toutes les couches SIG du Plan Local d’Urbanisme 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>
              <a:spcAft>
                <a:spcPts val="0"/>
              </a:spcAft>
            </a:pP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48" y="3563160"/>
            <a:ext cx="202995" cy="2029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195751" y="4001946"/>
            <a:ext cx="799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</a:rPr>
              <a:t>Proximit</a:t>
            </a:r>
            <a:r>
              <a:rPr lang="fr-FR" sz="1200" b="1" dirty="0">
                <a:solidFill>
                  <a:srgbClr val="203864"/>
                </a:solidFill>
                <a:latin typeface="Calibri" panose="020F0502020204030204" pitchFamily="34" charset="0"/>
              </a:rPr>
              <a:t>é</a:t>
            </a:r>
            <a:endParaRPr lang="fr-FR" sz="1200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10" y="3960098"/>
            <a:ext cx="326239" cy="32623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4211794" y="4338827"/>
            <a:ext cx="13238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Conseils de Quartiers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13821" y="4573998"/>
            <a:ext cx="13356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Bâtiments administratifs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8" name="Imag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10" y="4357766"/>
            <a:ext cx="202995" cy="202995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10" y="4583263"/>
            <a:ext cx="202995" cy="202995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171818" y="4976077"/>
            <a:ext cx="2011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Transports et Stationnement</a:t>
            </a:r>
            <a:endParaRPr lang="fr-FR" sz="1200" dirty="0"/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7" y="4934229"/>
            <a:ext cx="326239" cy="32623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4183124" y="5294924"/>
            <a:ext cx="14871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Parkings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77416" y="5547787"/>
            <a:ext cx="13582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 (Lignes et </a:t>
            </a: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Arrêts)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179443" y="5782958"/>
            <a:ext cx="7624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Bus-Tram</a:t>
            </a:r>
            <a:endParaRPr lang="fr-FR" sz="900" dirty="0">
              <a:solidFill>
                <a:srgbClr val="20386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8" name="Imag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0" y="5319808"/>
            <a:ext cx="202995" cy="202995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32" y="5566726"/>
            <a:ext cx="202995" cy="202995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32" y="5792223"/>
            <a:ext cx="202995" cy="202995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4193724" y="6020531"/>
            <a:ext cx="16675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Bornes de recharge électrique 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195751" y="6255702"/>
            <a:ext cx="21771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Vélos (Arceaux, Consigne collective, Box</a:t>
            </a:r>
            <a:r>
              <a:rPr lang="fr-FR" sz="900" dirty="0" smtClean="0">
                <a:solidFill>
                  <a:srgbClr val="20386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…)</a:t>
            </a:r>
            <a:endParaRPr lang="fr-FR" sz="900" dirty="0">
              <a:solidFill>
                <a:srgbClr val="20386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40" y="6039470"/>
            <a:ext cx="202995" cy="2029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40" y="6264967"/>
            <a:ext cx="202995" cy="202995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4917" y="1121503"/>
            <a:ext cx="140567" cy="198158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5004" y="1130250"/>
            <a:ext cx="154624" cy="217974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359944" y="1123822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30285" y="2430379"/>
            <a:ext cx="140567" cy="198158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0372" y="2439126"/>
            <a:ext cx="154624" cy="21797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315312" y="2432698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4083" y="3227133"/>
            <a:ext cx="140567" cy="198158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4170" y="3235880"/>
            <a:ext cx="154624" cy="217974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299110" y="3229452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0495" y="4036139"/>
            <a:ext cx="140567" cy="198158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0582" y="4044886"/>
            <a:ext cx="154624" cy="21797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85522" y="4038458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5596" y="4978212"/>
            <a:ext cx="140567" cy="198158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5683" y="4986959"/>
            <a:ext cx="154624" cy="217974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420623" y="4980531"/>
            <a:ext cx="3591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fr-FR" sz="900" dirty="0" smtClean="0">
                <a:latin typeface="Calibri" panose="020F0502020204030204" pitchFamily="34" charset="0"/>
                <a:ea typeface="Calibri" panose="020F0502020204030204" pitchFamily="34" charset="0"/>
              </a:rPr>
              <a:t>ou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45325" y="5252494"/>
            <a:ext cx="489909" cy="219432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50186" y="5532422"/>
            <a:ext cx="489909" cy="219432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52798" y="5766801"/>
            <a:ext cx="489909" cy="219432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50186" y="6001180"/>
            <a:ext cx="489909" cy="219432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47545" y="6220612"/>
            <a:ext cx="489909" cy="219432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42713" y="4310623"/>
            <a:ext cx="489909" cy="219432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42713" y="4545002"/>
            <a:ext cx="489909" cy="219432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08584" y="3554941"/>
            <a:ext cx="489909" cy="219432"/>
          </a:xfrm>
          <a:prstGeom prst="rect">
            <a:avLst/>
          </a:prstGeom>
        </p:spPr>
      </p:pic>
      <p:pic>
        <p:nvPicPr>
          <p:cNvPr id="92" name="Image 9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04008" y="2696539"/>
            <a:ext cx="489909" cy="219432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08584" y="1445903"/>
            <a:ext cx="489909" cy="219432"/>
          </a:xfrm>
          <a:prstGeom prst="rect">
            <a:avLst/>
          </a:prstGeom>
        </p:spPr>
      </p:pic>
      <p:pic>
        <p:nvPicPr>
          <p:cNvPr id="94" name="Image 9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708584" y="1682719"/>
            <a:ext cx="489909" cy="219432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1"/>
          <a:stretch/>
        </p:blipFill>
        <p:spPr>
          <a:xfrm>
            <a:off x="6699643" y="1918598"/>
            <a:ext cx="489909" cy="2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4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74956" y="6156439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80" y="1526882"/>
            <a:ext cx="2114845" cy="5239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262368"/>
            <a:ext cx="3504126" cy="348302"/>
          </a:xfrm>
          <a:prstGeom prst="rect">
            <a:avLst/>
          </a:prstGeom>
        </p:spPr>
      </p:pic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9295525" y="6186360"/>
            <a:ext cx="2641600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974955" y="1556803"/>
            <a:ext cx="4217043" cy="6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26" y="3518595"/>
            <a:ext cx="2614425" cy="31425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499" y="3571149"/>
            <a:ext cx="2620010" cy="3153345"/>
          </a:xfrm>
          <a:prstGeom prst="rect">
            <a:avLst/>
          </a:prstGeom>
        </p:spPr>
      </p:pic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 txBox="1">
            <a:spLocks/>
          </p:cNvSpPr>
          <p:nvPr/>
        </p:nvSpPr>
        <p:spPr>
          <a:xfrm>
            <a:off x="9295524" y="4271329"/>
            <a:ext cx="2578651" cy="82104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spc="-300" dirty="0" smtClean="0">
                <a:latin typeface="+mj-lt"/>
                <a:ea typeface="+mj-ea"/>
                <a:cs typeface="+mj-cs"/>
              </a:rPr>
              <a:t>Police utilisée</a:t>
            </a:r>
            <a:endParaRPr lang="fr-FR" sz="3600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94016" y="122581"/>
            <a:ext cx="3581400" cy="821049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fr-FR" sz="3600" b="1" spc="-300" dirty="0" smtClean="0">
                <a:latin typeface="+mj-lt"/>
                <a:ea typeface="+mj-ea"/>
                <a:cs typeface="+mj-cs"/>
              </a:rPr>
              <a:t>Colorimétrie</a:t>
            </a:r>
            <a:endParaRPr lang="fr-FR" sz="3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63" y="1095976"/>
            <a:ext cx="3824353" cy="242261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340" y="1091193"/>
            <a:ext cx="3824353" cy="24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95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fb0879af-3eba-417a-a55a-ffe6dcd6ca77"/>
    <ds:schemaRef ds:uri="http://schemas.microsoft.com/office/2006/documentManagement/types"/>
    <ds:schemaRef ds:uri="http://schemas.microsoft.com/sharepoint/v3"/>
    <ds:schemaRef ds:uri="http://purl.org/dc/elements/1.1/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372</Words>
  <Application>Microsoft Office PowerPoint</Application>
  <PresentationFormat>Grand écran</PresentationFormat>
  <Paragraphs>159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Thème Office</vt:lpstr>
      <vt:lpstr>Présentation Césium</vt:lpstr>
      <vt:lpstr>Présentation PowerPoint</vt:lpstr>
      <vt:lpstr>Présentation PowerPoint</vt:lpstr>
      <vt:lpstr>Présentation PowerPoint</vt:lpstr>
      <vt:lpstr>Présentation PowerPoint</vt:lpstr>
      <vt:lpstr>How to customize this template</vt:lpstr>
      <vt:lpstr>How to customize this template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2023-10-09T11:23:51Z</dcterms:created>
  <dcterms:modified xsi:type="dcterms:W3CDTF">2023-11-06T13:48:57Z</dcterms:modified>
</cp:coreProperties>
</file>